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1BFC98-76F5-4FC0-92DF-5E532341FDF2}"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A77D4-5A09-49BE-9C13-0BD754FCFC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BFC98-76F5-4FC0-92DF-5E532341FDF2}"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A77D4-5A09-49BE-9C13-0BD754FCFC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BFC98-76F5-4FC0-92DF-5E532341FDF2}"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A77D4-5A09-49BE-9C13-0BD754FCFC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BFC98-76F5-4FC0-92DF-5E532341FDF2}"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A77D4-5A09-49BE-9C13-0BD754FCFC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1BFC98-76F5-4FC0-92DF-5E532341FDF2}"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A77D4-5A09-49BE-9C13-0BD754FCFC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1BFC98-76F5-4FC0-92DF-5E532341FDF2}"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A77D4-5A09-49BE-9C13-0BD754FCFC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1BFC98-76F5-4FC0-92DF-5E532341FDF2}"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A77D4-5A09-49BE-9C13-0BD754FCFC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1BFC98-76F5-4FC0-92DF-5E532341FDF2}"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A77D4-5A09-49BE-9C13-0BD754FCFC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BFC98-76F5-4FC0-92DF-5E532341FDF2}" type="datetimeFigureOut">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A77D4-5A09-49BE-9C13-0BD754FCFC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BFC98-76F5-4FC0-92DF-5E532341FDF2}"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A77D4-5A09-49BE-9C13-0BD754FCFC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BFC98-76F5-4FC0-92DF-5E532341FDF2}"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A77D4-5A09-49BE-9C13-0BD754FCFC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BFC98-76F5-4FC0-92DF-5E532341FDF2}" type="datetimeFigureOut">
              <a:rPr lang="en-US" smtClean="0"/>
              <a:pPr/>
              <a:t>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A77D4-5A09-49BE-9C13-0BD754FCFC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57200"/>
            <a:ext cx="8534400" cy="6096000"/>
          </a:xfrm>
        </p:spPr>
        <p:txBody>
          <a:bodyPr/>
          <a:lstStyle/>
          <a:p>
            <a:endParaRPr lang="en-US" dirty="0" smtClean="0">
              <a:latin typeface="Berlin Sans FB Demi" pitchFamily="34" charset="0"/>
            </a:endParaRPr>
          </a:p>
          <a:p>
            <a:r>
              <a:rPr lang="en-US" sz="6600" dirty="0" smtClean="0">
                <a:solidFill>
                  <a:schemeClr val="accent3">
                    <a:lumMod val="75000"/>
                  </a:schemeClr>
                </a:solidFill>
                <a:latin typeface="Berlin Sans FB Demi" pitchFamily="34" charset="0"/>
              </a:rPr>
              <a:t>Concept, Scope, Importance And Conservation of Environmental Studies</a:t>
            </a:r>
            <a:endParaRPr lang="en-US" sz="6600" dirty="0">
              <a:solidFill>
                <a:schemeClr val="accent3">
                  <a:lumMod val="75000"/>
                </a:schemeClr>
              </a:solidFill>
              <a:latin typeface="Berlin Sans FB Dem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chemeClr val="accent3">
                    <a:lumMod val="50000"/>
                  </a:schemeClr>
                </a:solidFill>
                <a:latin typeface="Arial Black" pitchFamily="34" charset="0"/>
              </a:rPr>
              <a:t>Environmental conservation</a:t>
            </a:r>
            <a:endParaRPr lang="en-US" dirty="0">
              <a:solidFill>
                <a:schemeClr val="accent3">
                  <a:lumMod val="50000"/>
                </a:schemeClr>
              </a:solidFill>
              <a:latin typeface="Arial Black" pitchFamily="34" charset="0"/>
            </a:endParaRPr>
          </a:p>
        </p:txBody>
      </p:sp>
      <p:sp>
        <p:nvSpPr>
          <p:cNvPr id="3" name="Content Placeholder 2"/>
          <p:cNvSpPr>
            <a:spLocks noGrp="1"/>
          </p:cNvSpPr>
          <p:nvPr>
            <p:ph idx="1"/>
          </p:nvPr>
        </p:nvSpPr>
        <p:spPr>
          <a:xfrm>
            <a:off x="304800" y="1066800"/>
            <a:ext cx="8534400" cy="5410200"/>
          </a:xfrm>
        </p:spPr>
        <p:txBody>
          <a:bodyPr>
            <a:normAutofit fontScale="92500"/>
          </a:bodyPr>
          <a:lstStyle/>
          <a:p>
            <a:r>
              <a:rPr lang="en-US" b="1" dirty="0" smtClean="0">
                <a:solidFill>
                  <a:schemeClr val="tx2"/>
                </a:solidFill>
                <a:latin typeface="Angsana New" pitchFamily="18" charset="-34"/>
                <a:cs typeface="Angsana New" pitchFamily="18" charset="-34"/>
              </a:rPr>
              <a:t>We only have one planet and we should all to ensure that its protected by combining our modern way of living with a deeper respect and understanding of what nature provides.</a:t>
            </a:r>
          </a:p>
          <a:p>
            <a:r>
              <a:rPr lang="en-US" b="1" dirty="0" smtClean="0">
                <a:solidFill>
                  <a:schemeClr val="tx2"/>
                </a:solidFill>
                <a:latin typeface="Angsana New" pitchFamily="18" charset="-34"/>
                <a:cs typeface="Angsana New" pitchFamily="18" charset="-34"/>
              </a:rPr>
              <a:t>Environmental conservationists understand that the way we live is a reflection of how we feel about the natural world, and our every day habits show how much we truly value all the things that the earth gives us.</a:t>
            </a:r>
          </a:p>
          <a:p>
            <a:r>
              <a:rPr lang="en-US" b="1" dirty="0" smtClean="0">
                <a:solidFill>
                  <a:schemeClr val="tx2"/>
                </a:solidFill>
                <a:latin typeface="Angsana New" pitchFamily="18" charset="-34"/>
                <a:cs typeface="Angsana New" pitchFamily="18" charset="-34"/>
              </a:rPr>
              <a:t>Environmental conservation is an umbrella term that defines anything we do to protect our planet and conserve its natural resources, so that every living thing can have an improved quality of life.</a:t>
            </a:r>
          </a:p>
          <a:p>
            <a:r>
              <a:rPr lang="en-US" b="1" dirty="0" smtClean="0">
                <a:solidFill>
                  <a:schemeClr val="tx2"/>
                </a:solidFill>
                <a:latin typeface="Angsana New" pitchFamily="18" charset="-34"/>
                <a:cs typeface="Angsana New" pitchFamily="18" charset="-34"/>
              </a:rPr>
              <a:t>The environment is vital to our well- being and every element should be protected.</a:t>
            </a:r>
            <a:endParaRPr lang="en-US" b="1" dirty="0">
              <a:solidFill>
                <a:schemeClr val="tx2"/>
              </a:solidFill>
              <a:latin typeface="Angsana New" pitchFamily="18" charset="-34"/>
              <a:cs typeface="Angsana New" pitchFamily="18" charset="-3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i="1" dirty="0" smtClean="0">
                <a:solidFill>
                  <a:schemeClr val="accent3">
                    <a:lumMod val="50000"/>
                  </a:schemeClr>
                </a:solidFill>
              </a:rPr>
              <a:t>CONTINUED</a:t>
            </a:r>
            <a:endParaRPr lang="en-US" b="1" i="1" dirty="0">
              <a:solidFill>
                <a:schemeClr val="accent3">
                  <a:lumMod val="50000"/>
                </a:schemeClr>
              </a:solidFill>
            </a:endParaRPr>
          </a:p>
        </p:txBody>
      </p:sp>
      <p:sp>
        <p:nvSpPr>
          <p:cNvPr id="3" name="Content Placeholder 2"/>
          <p:cNvSpPr>
            <a:spLocks noGrp="1"/>
          </p:cNvSpPr>
          <p:nvPr>
            <p:ph idx="1"/>
          </p:nvPr>
        </p:nvSpPr>
        <p:spPr>
          <a:xfrm>
            <a:off x="228600" y="990600"/>
            <a:ext cx="8686800" cy="5638800"/>
          </a:xfrm>
        </p:spPr>
        <p:txBody>
          <a:bodyPr>
            <a:normAutofit lnSpcReduction="10000"/>
          </a:bodyPr>
          <a:lstStyle/>
          <a:p>
            <a:r>
              <a:rPr lang="en-US" b="1" dirty="0" smtClean="0">
                <a:solidFill>
                  <a:schemeClr val="tx2"/>
                </a:solidFill>
                <a:latin typeface="Angsana New" pitchFamily="18" charset="-34"/>
                <a:cs typeface="Angsana New" pitchFamily="18" charset="-34"/>
              </a:rPr>
              <a:t>Every part of environment including the trees, the oceans and the soil. The trees help us to breathe also isolates green house gases that would cause the earth to heat up more quickly.</a:t>
            </a:r>
          </a:p>
          <a:p>
            <a:r>
              <a:rPr lang="en-US" b="1" dirty="0" smtClean="0">
                <a:solidFill>
                  <a:schemeClr val="tx2"/>
                </a:solidFill>
                <a:latin typeface="Angsana New" pitchFamily="18" charset="-34"/>
                <a:cs typeface="Angsana New" pitchFamily="18" charset="-34"/>
              </a:rPr>
              <a:t>Trees hold soil in place and naturally filter water that has been absorbed into the ground.</a:t>
            </a:r>
          </a:p>
          <a:p>
            <a:r>
              <a:rPr lang="en-US" b="1" dirty="0" smtClean="0">
                <a:solidFill>
                  <a:schemeClr val="tx2"/>
                </a:solidFill>
                <a:latin typeface="Angsana New" pitchFamily="18" charset="-34"/>
                <a:cs typeface="Angsana New" pitchFamily="18" charset="-34"/>
              </a:rPr>
              <a:t>The trees, sea and the ground, these three elements are necessary for our existence, and there are still more parts of nature that we need to protect.</a:t>
            </a:r>
          </a:p>
          <a:p>
            <a:r>
              <a:rPr lang="en-US" b="1" dirty="0" smtClean="0">
                <a:solidFill>
                  <a:schemeClr val="tx2"/>
                </a:solidFill>
                <a:latin typeface="Angsana New" pitchFamily="18" charset="-34"/>
                <a:cs typeface="Angsana New" pitchFamily="18" charset="-34"/>
              </a:rPr>
              <a:t>Conserve by using less energy and embracing alternative energy sources.</a:t>
            </a:r>
          </a:p>
          <a:p>
            <a:r>
              <a:rPr lang="en-US" b="1" dirty="0" smtClean="0">
                <a:solidFill>
                  <a:schemeClr val="tx2"/>
                </a:solidFill>
                <a:latin typeface="Angsana New" pitchFamily="18" charset="-34"/>
                <a:cs typeface="Angsana New" pitchFamily="18" charset="-34"/>
              </a:rPr>
              <a:t>To promote alternative energy sources,</a:t>
            </a:r>
            <a:endParaRPr lang="en-US" b="1" dirty="0">
              <a:solidFill>
                <a:schemeClr val="tx2"/>
              </a:solidFill>
              <a:latin typeface="Angsana New" pitchFamily="18" charset="-34"/>
              <a:cs typeface="Angsana New" pitchFamily="18" charset="-3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ch\Downloads\conservation-of-natural-resourcesppt-2-638.jpg"/>
          <p:cNvPicPr>
            <a:picLocks noGrp="1" noChangeAspect="1" noChangeArrowheads="1"/>
          </p:cNvPicPr>
          <p:nvPr>
            <p:ph idx="1"/>
          </p:nvPr>
        </p:nvPicPr>
        <p:blipFill>
          <a:blip r:embed="rId2" cstate="print"/>
          <a:srcRect/>
          <a:stretch>
            <a:fillRect/>
          </a:stretch>
        </p:blipFill>
        <p:spPr bwMode="auto">
          <a:xfrm>
            <a:off x="228600" y="304800"/>
            <a:ext cx="8686800" cy="6324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ch\Downloads\conservation-of-natural-resourcesppt-3-638.jpg"/>
          <p:cNvPicPr>
            <a:picLocks noChangeAspect="1" noChangeArrowheads="1"/>
          </p:cNvPicPr>
          <p:nvPr/>
        </p:nvPicPr>
        <p:blipFill>
          <a:blip r:embed="rId2" cstate="print"/>
          <a:srcRect/>
          <a:stretch>
            <a:fillRect/>
          </a:stretch>
        </p:blipFill>
        <p:spPr bwMode="auto">
          <a:xfrm>
            <a:off x="381000" y="228601"/>
            <a:ext cx="8534400" cy="6400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h\Downloads\conservation-of-natural-resourcesppt-4-638.jpg"/>
          <p:cNvPicPr>
            <a:picLocks noChangeAspect="1" noChangeArrowheads="1"/>
          </p:cNvPicPr>
          <p:nvPr/>
        </p:nvPicPr>
        <p:blipFill>
          <a:blip r:embed="rId2" cstate="print"/>
          <a:srcRect/>
          <a:stretch>
            <a:fillRect/>
          </a:stretch>
        </p:blipFill>
        <p:spPr bwMode="auto">
          <a:xfrm>
            <a:off x="228600" y="228601"/>
            <a:ext cx="8686800" cy="6324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ch\Downloads\conservation-of-natural-resourcesppt-5-638.jpg"/>
          <p:cNvPicPr>
            <a:picLocks noChangeAspect="1" noChangeArrowheads="1"/>
          </p:cNvPicPr>
          <p:nvPr/>
        </p:nvPicPr>
        <p:blipFill>
          <a:blip r:embed="rId2" cstate="print"/>
          <a:srcRect/>
          <a:stretch>
            <a:fillRect/>
          </a:stretch>
        </p:blipFill>
        <p:spPr bwMode="auto">
          <a:xfrm>
            <a:off x="228600" y="228601"/>
            <a:ext cx="8686800" cy="6477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ech\Downloads\conservation-of-natural-resourcesppt-6-638.jpg"/>
          <p:cNvPicPr>
            <a:picLocks noChangeAspect="1" noChangeArrowheads="1"/>
          </p:cNvPicPr>
          <p:nvPr/>
        </p:nvPicPr>
        <p:blipFill>
          <a:blip r:embed="rId2" cstate="print"/>
          <a:srcRect/>
          <a:stretch>
            <a:fillRect/>
          </a:stretch>
        </p:blipFill>
        <p:spPr bwMode="auto">
          <a:xfrm>
            <a:off x="228600" y="304800"/>
            <a:ext cx="8763000" cy="6324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ch\Downloads\conservation-of-natural-resourcesppt-7-638.jpg"/>
          <p:cNvPicPr>
            <a:picLocks noChangeAspect="1" noChangeArrowheads="1"/>
          </p:cNvPicPr>
          <p:nvPr/>
        </p:nvPicPr>
        <p:blipFill>
          <a:blip r:embed="rId2" cstate="print"/>
          <a:srcRect/>
          <a:stretch>
            <a:fillRect/>
          </a:stretch>
        </p:blipFill>
        <p:spPr bwMode="auto">
          <a:xfrm>
            <a:off x="381000" y="228601"/>
            <a:ext cx="8534400" cy="6324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ech\Downloads\conservation-of-natural-resourcesppt-8-638.jpg"/>
          <p:cNvPicPr>
            <a:picLocks noChangeAspect="1" noChangeArrowheads="1"/>
          </p:cNvPicPr>
          <p:nvPr/>
        </p:nvPicPr>
        <p:blipFill>
          <a:blip r:embed="rId2" cstate="print"/>
          <a:srcRect/>
          <a:stretch>
            <a:fillRect/>
          </a:stretch>
        </p:blipFill>
        <p:spPr bwMode="auto">
          <a:xfrm>
            <a:off x="228600" y="228601"/>
            <a:ext cx="8686800" cy="6324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ech\Downloads\conservation-of-natural-resourcesppt-9-638.jpg"/>
          <p:cNvPicPr>
            <a:picLocks noChangeAspect="1" noChangeArrowheads="1"/>
          </p:cNvPicPr>
          <p:nvPr/>
        </p:nvPicPr>
        <p:blipFill>
          <a:blip r:embed="rId2" cstate="print"/>
          <a:srcRect/>
          <a:stretch>
            <a:fillRect/>
          </a:stretch>
        </p:blipFill>
        <p:spPr bwMode="auto">
          <a:xfrm>
            <a:off x="228600" y="228601"/>
            <a:ext cx="8686800" cy="6400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chemeClr val="accent3">
                    <a:lumMod val="75000"/>
                  </a:schemeClr>
                </a:solidFill>
                <a:latin typeface="Aharoni" pitchFamily="2" charset="-79"/>
                <a:cs typeface="Aharoni" pitchFamily="2" charset="-79"/>
              </a:rPr>
              <a:t>DEFINITION OF ENVIRONMENT</a:t>
            </a:r>
            <a:endParaRPr lang="en-US" dirty="0">
              <a:solidFill>
                <a:schemeClr val="accent3">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228600" y="990600"/>
            <a:ext cx="8458200" cy="5562600"/>
          </a:xfrm>
        </p:spPr>
        <p:txBody>
          <a:bodyPr>
            <a:normAutofit fontScale="92500" lnSpcReduction="10000"/>
          </a:bodyPr>
          <a:lstStyle/>
          <a:p>
            <a:r>
              <a:rPr lang="en-US" b="1" dirty="0" smtClean="0">
                <a:latin typeface="Angsana New" pitchFamily="18" charset="-34"/>
                <a:cs typeface="Angsana New" pitchFamily="18" charset="-34"/>
              </a:rPr>
              <a:t>The word Environment is derived from the </a:t>
            </a:r>
            <a:r>
              <a:rPr lang="en-US" b="1" dirty="0" smtClean="0">
                <a:solidFill>
                  <a:srgbClr val="FF0000"/>
                </a:solidFill>
                <a:latin typeface="Angsana New" pitchFamily="18" charset="-34"/>
                <a:cs typeface="Angsana New" pitchFamily="18" charset="-34"/>
              </a:rPr>
              <a:t>French word “Environ”</a:t>
            </a:r>
            <a:r>
              <a:rPr lang="en-US" b="1" dirty="0" smtClean="0">
                <a:latin typeface="Angsana New" pitchFamily="18" charset="-34"/>
                <a:cs typeface="Angsana New" pitchFamily="18" charset="-34"/>
              </a:rPr>
              <a:t> which means </a:t>
            </a:r>
            <a:r>
              <a:rPr lang="en-US" b="1" dirty="0" smtClean="0">
                <a:solidFill>
                  <a:srgbClr val="FF0000"/>
                </a:solidFill>
                <a:latin typeface="Angsana New" pitchFamily="18" charset="-34"/>
                <a:cs typeface="Angsana New" pitchFamily="18" charset="-34"/>
              </a:rPr>
              <a:t>“surrounding”</a:t>
            </a:r>
            <a:r>
              <a:rPr lang="en-US" b="1" dirty="0" smtClean="0">
                <a:latin typeface="Angsana New" pitchFamily="18" charset="-34"/>
                <a:cs typeface="Angsana New" pitchFamily="18" charset="-34"/>
              </a:rPr>
              <a:t>. Our surrounding includes biotic factors like human beings, plants, animals, microbes, etc and Abiotic factors such as light, air, water, soil, </a:t>
            </a:r>
            <a:r>
              <a:rPr lang="en-US" sz="4300" b="1" dirty="0" smtClean="0">
                <a:latin typeface="Angsana New" pitchFamily="18" charset="-34"/>
                <a:cs typeface="Angsana New" pitchFamily="18" charset="-34"/>
              </a:rPr>
              <a:t>etc</a:t>
            </a:r>
            <a:r>
              <a:rPr lang="en-US" b="1" dirty="0" smtClean="0">
                <a:latin typeface="Angsana New" pitchFamily="18" charset="-34"/>
                <a:cs typeface="Angsana New" pitchFamily="18" charset="-34"/>
              </a:rPr>
              <a:t>.</a:t>
            </a:r>
          </a:p>
          <a:p>
            <a:r>
              <a:rPr lang="en-US" b="1" dirty="0" smtClean="0">
                <a:solidFill>
                  <a:schemeClr val="tx2"/>
                </a:solidFill>
                <a:latin typeface="Angsana New" pitchFamily="18" charset="-34"/>
                <a:cs typeface="Angsana New" pitchFamily="18" charset="-34"/>
              </a:rPr>
              <a:t>The dictionary meaning of the environment is the particular surrounding in which living and non-living things exist; or scientifically, the environment is the area or surrounding in which the living organisms live and interact with the non-living things as well as living things in the particular area perform their important activities of life. The organism are supported by Abiotic components of the earth. This environment has been changed by the man since the new dimensions of industrialization and advanced technologies came into existence. </a:t>
            </a:r>
            <a:endParaRPr lang="en-US" b="1" dirty="0">
              <a:solidFill>
                <a:schemeClr val="tx2"/>
              </a:solidFill>
              <a:latin typeface="Angsana New" pitchFamily="18" charset="-34"/>
              <a:cs typeface="Angsana New" pitchFamily="18" charset="-3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ech\Downloads\conservation-of-natural-resourcesppt-10-638.jpg"/>
          <p:cNvPicPr>
            <a:picLocks noChangeAspect="1" noChangeArrowheads="1"/>
          </p:cNvPicPr>
          <p:nvPr/>
        </p:nvPicPr>
        <p:blipFill>
          <a:blip r:embed="rId2" cstate="print"/>
          <a:srcRect/>
          <a:stretch>
            <a:fillRect/>
          </a:stretch>
        </p:blipFill>
        <p:spPr bwMode="auto">
          <a:xfrm>
            <a:off x="304800" y="304801"/>
            <a:ext cx="8610600" cy="6324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ech\Downloads\conservation-of-natural-resourcesppt-11-638.jpg"/>
          <p:cNvPicPr>
            <a:picLocks noChangeAspect="1" noChangeArrowheads="1"/>
          </p:cNvPicPr>
          <p:nvPr/>
        </p:nvPicPr>
        <p:blipFill>
          <a:blip r:embed="rId2" cstate="print"/>
          <a:srcRect/>
          <a:stretch>
            <a:fillRect/>
          </a:stretch>
        </p:blipFill>
        <p:spPr bwMode="auto">
          <a:xfrm>
            <a:off x="304800" y="304801"/>
            <a:ext cx="8610600" cy="6324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ech\Downloads\conservation-of-natural-resourcesppt-12-638.jpg"/>
          <p:cNvPicPr>
            <a:picLocks noChangeAspect="1" noChangeArrowheads="1"/>
          </p:cNvPicPr>
          <p:nvPr/>
        </p:nvPicPr>
        <p:blipFill>
          <a:blip r:embed="rId2" cstate="print"/>
          <a:srcRect/>
          <a:stretch>
            <a:fillRect/>
          </a:stretch>
        </p:blipFill>
        <p:spPr bwMode="auto">
          <a:xfrm>
            <a:off x="304800" y="228601"/>
            <a:ext cx="8534400" cy="6400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ech\Downloads\conservation-of-natural-resourcesppt-13-638.jpg"/>
          <p:cNvPicPr>
            <a:picLocks noChangeAspect="1" noChangeArrowheads="1"/>
          </p:cNvPicPr>
          <p:nvPr/>
        </p:nvPicPr>
        <p:blipFill>
          <a:blip r:embed="rId2" cstate="print"/>
          <a:srcRect/>
          <a:stretch>
            <a:fillRect/>
          </a:stretch>
        </p:blipFill>
        <p:spPr bwMode="auto">
          <a:xfrm>
            <a:off x="228600" y="228601"/>
            <a:ext cx="8763000" cy="6400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Tech\Downloads\conservation-of-natural-resourcesppt-14-638.jpg"/>
          <p:cNvPicPr>
            <a:picLocks noChangeAspect="1" noChangeArrowheads="1"/>
          </p:cNvPicPr>
          <p:nvPr/>
        </p:nvPicPr>
        <p:blipFill>
          <a:blip r:embed="rId2" cstate="print"/>
          <a:srcRect/>
          <a:stretch>
            <a:fillRect/>
          </a:stretch>
        </p:blipFill>
        <p:spPr bwMode="auto">
          <a:xfrm>
            <a:off x="228600" y="228601"/>
            <a:ext cx="8763000" cy="6400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Tech\Downloads\conservation-of-natural-resourcesppt-15-638.jpg"/>
          <p:cNvPicPr>
            <a:picLocks noChangeAspect="1" noChangeArrowheads="1"/>
          </p:cNvPicPr>
          <p:nvPr/>
        </p:nvPicPr>
        <p:blipFill>
          <a:blip r:embed="rId2" cstate="print"/>
          <a:srcRect/>
          <a:stretch>
            <a:fillRect/>
          </a:stretch>
        </p:blipFill>
        <p:spPr bwMode="auto">
          <a:xfrm>
            <a:off x="228600" y="228601"/>
            <a:ext cx="8763000" cy="6324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Tech\Downloads\conservation-of-natural-resourcesppt-18-638.jpg"/>
          <p:cNvPicPr>
            <a:picLocks noChangeAspect="1" noChangeArrowheads="1"/>
          </p:cNvPicPr>
          <p:nvPr/>
        </p:nvPicPr>
        <p:blipFill>
          <a:blip r:embed="rId2" cstate="print"/>
          <a:srcRect/>
          <a:stretch>
            <a:fillRect/>
          </a:stretch>
        </p:blipFill>
        <p:spPr bwMode="auto">
          <a:xfrm>
            <a:off x="228600" y="228599"/>
            <a:ext cx="8915400" cy="64770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Tech\Downloads\conservation-of-natural-resourcesppt-19-638.jpg"/>
          <p:cNvPicPr>
            <a:picLocks noChangeAspect="1" noChangeArrowheads="1"/>
          </p:cNvPicPr>
          <p:nvPr/>
        </p:nvPicPr>
        <p:blipFill>
          <a:blip r:embed="rId2" cstate="print"/>
          <a:srcRect/>
          <a:stretch>
            <a:fillRect/>
          </a:stretch>
        </p:blipFill>
        <p:spPr bwMode="auto">
          <a:xfrm>
            <a:off x="304800" y="228601"/>
            <a:ext cx="8610600" cy="6324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accent3">
                    <a:lumMod val="75000"/>
                  </a:schemeClr>
                </a:solidFill>
                <a:latin typeface="Berlin Sans FB Demi" pitchFamily="34" charset="0"/>
              </a:rPr>
              <a:t>Definition of Ecology and Ecosystem</a:t>
            </a:r>
            <a:endParaRPr lang="en-US" dirty="0">
              <a:solidFill>
                <a:schemeClr val="accent3">
                  <a:lumMod val="75000"/>
                </a:schemeClr>
              </a:solidFill>
              <a:latin typeface="Berlin Sans FB Demi" pitchFamily="34" charset="0"/>
            </a:endParaRP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sz="4300" b="1" dirty="0" smtClean="0">
                <a:solidFill>
                  <a:schemeClr val="accent3">
                    <a:lumMod val="50000"/>
                  </a:schemeClr>
                </a:solidFill>
                <a:latin typeface="Angsana New" pitchFamily="18" charset="-34"/>
                <a:cs typeface="Angsana New" pitchFamily="18" charset="-34"/>
              </a:rPr>
              <a:t>Ecology:</a:t>
            </a:r>
            <a:r>
              <a:rPr lang="en-US" b="1" dirty="0" smtClean="0">
                <a:solidFill>
                  <a:schemeClr val="accent3">
                    <a:lumMod val="50000"/>
                  </a:schemeClr>
                </a:solidFill>
                <a:latin typeface="Angsana New" pitchFamily="18" charset="-34"/>
                <a:cs typeface="Angsana New" pitchFamily="18" charset="-34"/>
              </a:rPr>
              <a:t> </a:t>
            </a:r>
            <a:r>
              <a:rPr lang="en-US" b="1" dirty="0" smtClean="0">
                <a:solidFill>
                  <a:schemeClr val="tx2"/>
                </a:solidFill>
                <a:latin typeface="Angsana New" pitchFamily="18" charset="-34"/>
                <a:cs typeface="Angsana New" pitchFamily="18" charset="-34"/>
              </a:rPr>
              <a:t>The word ecology, derived from the Greek word: </a:t>
            </a:r>
            <a:r>
              <a:rPr lang="en-US" b="1" dirty="0" smtClean="0">
                <a:solidFill>
                  <a:srgbClr val="FF0000"/>
                </a:solidFill>
                <a:latin typeface="Angsana New" pitchFamily="18" charset="-34"/>
                <a:cs typeface="Angsana New" pitchFamily="18" charset="-34"/>
              </a:rPr>
              <a:t>“</a:t>
            </a:r>
            <a:r>
              <a:rPr lang="en-US" b="1" dirty="0" err="1" smtClean="0">
                <a:solidFill>
                  <a:srgbClr val="FF0000"/>
                </a:solidFill>
                <a:latin typeface="Angsana New" pitchFamily="18" charset="-34"/>
                <a:cs typeface="Angsana New" pitchFamily="18" charset="-34"/>
              </a:rPr>
              <a:t>Oikos</a:t>
            </a:r>
            <a:r>
              <a:rPr lang="en-US" b="1" dirty="0" smtClean="0">
                <a:solidFill>
                  <a:srgbClr val="FF0000"/>
                </a:solidFill>
                <a:latin typeface="Angsana New" pitchFamily="18" charset="-34"/>
                <a:cs typeface="Angsana New" pitchFamily="18" charset="-34"/>
              </a:rPr>
              <a:t>” </a:t>
            </a:r>
            <a:r>
              <a:rPr lang="en-US" b="1" dirty="0" smtClean="0">
                <a:solidFill>
                  <a:schemeClr val="tx2"/>
                </a:solidFill>
                <a:latin typeface="Angsana New" pitchFamily="18" charset="-34"/>
                <a:cs typeface="Angsana New" pitchFamily="18" charset="-34"/>
              </a:rPr>
              <a:t>meaning habitation, and logos meaning discourse or study, implies a study of the habitations of organisms. Ecology was first describe as a separate field knowledge in </a:t>
            </a:r>
            <a:r>
              <a:rPr lang="en-US" b="1" dirty="0" smtClean="0">
                <a:solidFill>
                  <a:srgbClr val="FF0000"/>
                </a:solidFill>
                <a:latin typeface="Angsana New" pitchFamily="18" charset="-34"/>
                <a:cs typeface="Angsana New" pitchFamily="18" charset="-34"/>
              </a:rPr>
              <a:t>1986 </a:t>
            </a:r>
            <a:r>
              <a:rPr lang="en-US" b="1" dirty="0" smtClean="0">
                <a:solidFill>
                  <a:schemeClr val="tx2"/>
                </a:solidFill>
                <a:latin typeface="Angsana New" pitchFamily="18" charset="-34"/>
                <a:cs typeface="Angsana New" pitchFamily="18" charset="-34"/>
              </a:rPr>
              <a:t>by </a:t>
            </a:r>
            <a:r>
              <a:rPr lang="en-US" b="1" dirty="0" smtClean="0">
                <a:solidFill>
                  <a:srgbClr val="FF0000"/>
                </a:solidFill>
                <a:latin typeface="Angsana New" pitchFamily="18" charset="-34"/>
                <a:cs typeface="Angsana New" pitchFamily="18" charset="-34"/>
              </a:rPr>
              <a:t>German Zoologist, Ernst Haeckel, </a:t>
            </a:r>
            <a:r>
              <a:rPr lang="en-US" b="1" dirty="0" smtClean="0">
                <a:solidFill>
                  <a:schemeClr val="tx2"/>
                </a:solidFill>
                <a:latin typeface="Angsana New" pitchFamily="18" charset="-34"/>
                <a:cs typeface="Angsana New" pitchFamily="18" charset="-34"/>
              </a:rPr>
              <a:t>who invented the word </a:t>
            </a:r>
            <a:r>
              <a:rPr lang="en-US" b="1" dirty="0" smtClean="0">
                <a:solidFill>
                  <a:srgbClr val="FF0000"/>
                </a:solidFill>
                <a:latin typeface="Angsana New" pitchFamily="18" charset="-34"/>
                <a:cs typeface="Angsana New" pitchFamily="18" charset="-34"/>
              </a:rPr>
              <a:t>“</a:t>
            </a:r>
            <a:r>
              <a:rPr lang="en-US" b="1" dirty="0" err="1" smtClean="0">
                <a:solidFill>
                  <a:srgbClr val="FF0000"/>
                </a:solidFill>
                <a:latin typeface="Angsana New" pitchFamily="18" charset="-34"/>
                <a:cs typeface="Angsana New" pitchFamily="18" charset="-34"/>
              </a:rPr>
              <a:t>Oeckologie</a:t>
            </a:r>
            <a:r>
              <a:rPr lang="en-US" b="1" dirty="0" smtClean="0">
                <a:solidFill>
                  <a:srgbClr val="FF0000"/>
                </a:solidFill>
                <a:latin typeface="Angsana New" pitchFamily="18" charset="-34"/>
                <a:cs typeface="Angsana New" pitchFamily="18" charset="-34"/>
              </a:rPr>
              <a:t>”.</a:t>
            </a:r>
          </a:p>
          <a:p>
            <a:pPr>
              <a:buNone/>
            </a:pPr>
            <a:endParaRPr lang="en-US" b="1" dirty="0" smtClean="0">
              <a:solidFill>
                <a:schemeClr val="tx2"/>
              </a:solidFill>
              <a:latin typeface="Angsana New" pitchFamily="18" charset="-34"/>
              <a:cs typeface="Angsana New" pitchFamily="18" charset="-34"/>
            </a:endParaRPr>
          </a:p>
          <a:p>
            <a:r>
              <a:rPr lang="en-US" b="1" dirty="0" smtClean="0">
                <a:solidFill>
                  <a:schemeClr val="tx2"/>
                </a:solidFill>
                <a:latin typeface="Angsana New" pitchFamily="18" charset="-34"/>
                <a:cs typeface="Angsana New" pitchFamily="18" charset="-34"/>
              </a:rPr>
              <a:t>    </a:t>
            </a:r>
            <a:r>
              <a:rPr lang="en-US" sz="4800" b="1" dirty="0" smtClean="0">
                <a:solidFill>
                  <a:schemeClr val="accent3">
                    <a:lumMod val="50000"/>
                  </a:schemeClr>
                </a:solidFill>
                <a:latin typeface="Angsana New" pitchFamily="18" charset="-34"/>
                <a:cs typeface="Angsana New" pitchFamily="18" charset="-34"/>
              </a:rPr>
              <a:t>Ecosystem: </a:t>
            </a:r>
            <a:r>
              <a:rPr lang="en-US" b="1" dirty="0" smtClean="0">
                <a:solidFill>
                  <a:schemeClr val="tx2"/>
                </a:solidFill>
                <a:latin typeface="Angsana New" pitchFamily="18" charset="-34"/>
                <a:cs typeface="Angsana New" pitchFamily="18" charset="-34"/>
              </a:rPr>
              <a:t>An ecosystem is a large community of living organisms (plants, animals, and microbes) in a particular area. The living and physical components are linked together through nutrient cycles and energy flows. Each ecosystem has its own community.</a:t>
            </a:r>
            <a:endParaRPr lang="en-US" b="1" dirty="0">
              <a:solidFill>
                <a:schemeClr val="tx2"/>
              </a:solidFill>
              <a:latin typeface="Angsana New" pitchFamily="18" charset="-34"/>
              <a:cs typeface="Angsana New" pitchFamily="18" charset="-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chemeClr val="accent3">
                    <a:lumMod val="75000"/>
                  </a:schemeClr>
                </a:solidFill>
                <a:latin typeface="Berlin Sans FB Demi" pitchFamily="34" charset="0"/>
              </a:rPr>
              <a:t>Environmental Segments</a:t>
            </a:r>
            <a:endParaRPr lang="en-US" b="1" dirty="0">
              <a:solidFill>
                <a:schemeClr val="accent3">
                  <a:lumMod val="75000"/>
                </a:schemeClr>
              </a:solidFill>
              <a:latin typeface="Berlin Sans FB Demi" pitchFamily="34" charset="0"/>
            </a:endParaRPr>
          </a:p>
        </p:txBody>
      </p:sp>
      <p:sp>
        <p:nvSpPr>
          <p:cNvPr id="3" name="Content Placeholder 2"/>
          <p:cNvSpPr>
            <a:spLocks noGrp="1"/>
          </p:cNvSpPr>
          <p:nvPr>
            <p:ph idx="1"/>
          </p:nvPr>
        </p:nvSpPr>
        <p:spPr>
          <a:xfrm>
            <a:off x="457200" y="1066800"/>
            <a:ext cx="8229600" cy="5410200"/>
          </a:xfrm>
        </p:spPr>
        <p:txBody>
          <a:bodyPr>
            <a:normAutofit/>
          </a:bodyPr>
          <a:lstStyle/>
          <a:p>
            <a:r>
              <a:rPr lang="en-US" sz="4400" b="1" dirty="0" smtClean="0">
                <a:solidFill>
                  <a:schemeClr val="tx2"/>
                </a:solidFill>
                <a:latin typeface="Angsana New" pitchFamily="18" charset="-34"/>
                <a:cs typeface="Angsana New" pitchFamily="18" charset="-34"/>
              </a:rPr>
              <a:t>The natural environment consist of four interlinking systems namely, the atmosphere, the hydrosphere, the lithosphere and the biosphere.</a:t>
            </a:r>
          </a:p>
          <a:p>
            <a:r>
              <a:rPr lang="en-US" sz="4400" b="1" dirty="0" smtClean="0">
                <a:solidFill>
                  <a:schemeClr val="tx2"/>
                </a:solidFill>
                <a:latin typeface="Angsana New" pitchFamily="18" charset="-34"/>
                <a:cs typeface="Angsana New" pitchFamily="18" charset="-34"/>
              </a:rPr>
              <a:t>These four systems are in constant change and such changes are affected by human activities and vice-versa.</a:t>
            </a:r>
            <a:endParaRPr lang="en-US" sz="4400" b="1" dirty="0">
              <a:solidFill>
                <a:schemeClr val="tx2"/>
              </a:solidFill>
              <a:latin typeface="Angsana New" pitchFamily="18" charset="-34"/>
              <a:cs typeface="Angsana New" pitchFamily="18" charset="-3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b="1" dirty="0" smtClean="0">
                <a:solidFill>
                  <a:schemeClr val="accent3">
                    <a:lumMod val="75000"/>
                  </a:schemeClr>
                </a:solidFill>
                <a:latin typeface="Berlin Sans FB Demi" pitchFamily="34" charset="0"/>
              </a:rPr>
              <a:t>Environmental Science as Multidisciplinary Science</a:t>
            </a:r>
            <a:endParaRPr lang="en-US" b="1" dirty="0">
              <a:solidFill>
                <a:schemeClr val="accent3">
                  <a:lumMod val="75000"/>
                </a:schemeClr>
              </a:solidFill>
              <a:latin typeface="Berlin Sans FB Demi" pitchFamily="34" charset="0"/>
            </a:endParaRPr>
          </a:p>
        </p:txBody>
      </p:sp>
      <p:sp>
        <p:nvSpPr>
          <p:cNvPr id="3" name="Content Placeholder 2"/>
          <p:cNvSpPr>
            <a:spLocks noGrp="1"/>
          </p:cNvSpPr>
          <p:nvPr>
            <p:ph idx="1"/>
          </p:nvPr>
        </p:nvSpPr>
        <p:spPr>
          <a:xfrm>
            <a:off x="152400" y="1371600"/>
            <a:ext cx="8839200" cy="5181600"/>
          </a:xfrm>
        </p:spPr>
        <p:txBody>
          <a:bodyPr>
            <a:normAutofit fontScale="92500"/>
          </a:bodyPr>
          <a:lstStyle/>
          <a:p>
            <a:r>
              <a:rPr lang="en-US" sz="2800" b="1" dirty="0" smtClean="0">
                <a:solidFill>
                  <a:schemeClr val="tx2"/>
                </a:solidFill>
                <a:latin typeface="Angsana New" pitchFamily="18" charset="-34"/>
                <a:cs typeface="Angsana New" pitchFamily="18" charset="-34"/>
              </a:rPr>
              <a:t>Environmental studies deals with the study of the atmosphere, the land, the oceans and the chemical cycles that flow through </a:t>
            </a:r>
            <a:r>
              <a:rPr lang="en-US" sz="2800" b="1" dirty="0">
                <a:solidFill>
                  <a:schemeClr val="tx2"/>
                </a:solidFill>
                <a:latin typeface="Angsana New" pitchFamily="18" charset="-34"/>
                <a:cs typeface="Angsana New" pitchFamily="18" charset="-34"/>
              </a:rPr>
              <a:t>t</a:t>
            </a:r>
            <a:r>
              <a:rPr lang="en-US" sz="2800" b="1" dirty="0" smtClean="0">
                <a:solidFill>
                  <a:schemeClr val="tx2"/>
                </a:solidFill>
                <a:latin typeface="Angsana New" pitchFamily="18" charset="-34"/>
                <a:cs typeface="Angsana New" pitchFamily="18" charset="-34"/>
              </a:rPr>
              <a:t>he physical and biological systems. Modern days environmental sciences is increasingly becoming multidisciplinary in nature of studies. </a:t>
            </a:r>
          </a:p>
          <a:p>
            <a:r>
              <a:rPr lang="en-US" sz="2800" b="1" dirty="0" smtClean="0">
                <a:solidFill>
                  <a:srgbClr val="FF0000"/>
                </a:solidFill>
                <a:latin typeface="Angsana New" pitchFamily="18" charset="-34"/>
                <a:cs typeface="Angsana New" pitchFamily="18" charset="-34"/>
              </a:rPr>
              <a:t>Environmental sciences </a:t>
            </a:r>
            <a:r>
              <a:rPr lang="en-US" sz="2800" b="1" dirty="0" smtClean="0">
                <a:solidFill>
                  <a:schemeClr val="tx2"/>
                </a:solidFill>
                <a:latin typeface="Angsana New" pitchFamily="18" charset="-34"/>
                <a:cs typeface="Angsana New" pitchFamily="18" charset="-34"/>
              </a:rPr>
              <a:t>is closely related to </a:t>
            </a:r>
            <a:r>
              <a:rPr lang="en-US" sz="2800" b="1" dirty="0" smtClean="0">
                <a:latin typeface="Angsana New" pitchFamily="18" charset="-34"/>
                <a:cs typeface="Angsana New" pitchFamily="18" charset="-34"/>
              </a:rPr>
              <a:t>other subjects like life sciences, botany, zoology, biology, biodiversity and other sciences like soil science, earth science, politics, sociology etc.</a:t>
            </a:r>
          </a:p>
          <a:p>
            <a:r>
              <a:rPr lang="en-US" sz="2800" b="1" dirty="0" smtClean="0">
                <a:solidFill>
                  <a:srgbClr val="FF0000"/>
                </a:solidFill>
                <a:latin typeface="Angsana New" pitchFamily="18" charset="-34"/>
                <a:cs typeface="Angsana New" pitchFamily="18" charset="-34"/>
              </a:rPr>
              <a:t>Ecology:</a:t>
            </a:r>
            <a:r>
              <a:rPr lang="en-US" sz="2800" b="1" dirty="0" smtClean="0">
                <a:solidFill>
                  <a:schemeClr val="tx2"/>
                </a:solidFill>
                <a:latin typeface="Angsana New" pitchFamily="18" charset="-34"/>
                <a:cs typeface="Angsana New" pitchFamily="18" charset="-34"/>
              </a:rPr>
              <a:t> As a science, developed essentially as a branch of biology, dealing with habits of behavior of living organisms and their adjustment with their surroundings or environment.</a:t>
            </a:r>
          </a:p>
          <a:p>
            <a:r>
              <a:rPr lang="en-US" sz="2800" b="1" dirty="0" smtClean="0">
                <a:solidFill>
                  <a:srgbClr val="FF0000"/>
                </a:solidFill>
                <a:latin typeface="Angsana New" pitchFamily="18" charset="-34"/>
                <a:cs typeface="Angsana New" pitchFamily="18" charset="-34"/>
              </a:rPr>
              <a:t>Human ecology </a:t>
            </a:r>
            <a:r>
              <a:rPr lang="en-US" sz="2800" b="1" dirty="0" smtClean="0">
                <a:solidFill>
                  <a:schemeClr val="tx2"/>
                </a:solidFill>
                <a:latin typeface="Angsana New" pitchFamily="18" charset="-34"/>
                <a:cs typeface="Angsana New" pitchFamily="18" charset="-34"/>
              </a:rPr>
              <a:t>developed as a branch of social sciences, which focused on the behavior of human beings in relation to their natural and social environment.</a:t>
            </a:r>
          </a:p>
          <a:p>
            <a:r>
              <a:rPr lang="en-US" sz="2800" b="1" dirty="0" smtClean="0">
                <a:solidFill>
                  <a:schemeClr val="tx2"/>
                </a:solidFill>
                <a:latin typeface="Angsana New" pitchFamily="18" charset="-34"/>
                <a:cs typeface="Angsana New" pitchFamily="18" charset="-34"/>
              </a:rPr>
              <a:t>Economics can play a significant role in finding solutions to environmental pollution.</a:t>
            </a:r>
          </a:p>
          <a:p>
            <a:endParaRPr lang="en-US" b="1" dirty="0">
              <a:solidFill>
                <a:schemeClr val="tx2"/>
              </a:solidFill>
              <a:latin typeface="Angsana New" pitchFamily="18" charset="-34"/>
              <a:cs typeface="Angsana New" pitchFamily="18" charset="-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chemeClr val="accent3">
                    <a:lumMod val="50000"/>
                  </a:schemeClr>
                </a:solidFill>
                <a:latin typeface="Arial Black" pitchFamily="34" charset="0"/>
              </a:rPr>
              <a:t>Scope and Importance</a:t>
            </a:r>
            <a:endParaRPr lang="en-US" dirty="0">
              <a:solidFill>
                <a:schemeClr val="accent3">
                  <a:lumMod val="50000"/>
                </a:schemeClr>
              </a:solidFill>
              <a:latin typeface="Arial Black" pitchFamily="34" charset="0"/>
            </a:endParaRPr>
          </a:p>
        </p:txBody>
      </p:sp>
      <p:sp>
        <p:nvSpPr>
          <p:cNvPr id="3" name="Content Placeholder 2"/>
          <p:cNvSpPr>
            <a:spLocks noGrp="1"/>
          </p:cNvSpPr>
          <p:nvPr>
            <p:ph idx="1"/>
          </p:nvPr>
        </p:nvSpPr>
        <p:spPr>
          <a:xfrm>
            <a:off x="228600" y="990600"/>
            <a:ext cx="8686800" cy="5562600"/>
          </a:xfrm>
        </p:spPr>
        <p:txBody>
          <a:bodyPr>
            <a:normAutofit lnSpcReduction="10000"/>
          </a:bodyPr>
          <a:lstStyle/>
          <a:p>
            <a:r>
              <a:rPr lang="en-US" b="1" dirty="0" smtClean="0">
                <a:solidFill>
                  <a:schemeClr val="tx2"/>
                </a:solidFill>
                <a:latin typeface="Angsana New" pitchFamily="18" charset="-34"/>
                <a:cs typeface="Angsana New" pitchFamily="18" charset="-34"/>
              </a:rPr>
              <a:t>There is a need to focus attention on environmental sciences to maintain the ecological system and to keep pace with future sustainable life of the country.</a:t>
            </a:r>
          </a:p>
          <a:p>
            <a:r>
              <a:rPr lang="en-US" sz="3600" b="1" dirty="0" smtClean="0">
                <a:solidFill>
                  <a:schemeClr val="accent3">
                    <a:lumMod val="50000"/>
                  </a:schemeClr>
                </a:solidFill>
                <a:latin typeface="Angsana New" pitchFamily="18" charset="-34"/>
                <a:cs typeface="Angsana New" pitchFamily="18" charset="-34"/>
              </a:rPr>
              <a:t>1) Sustainable Development: </a:t>
            </a:r>
            <a:r>
              <a:rPr lang="en-US" b="1" dirty="0" smtClean="0">
                <a:solidFill>
                  <a:schemeClr val="tx2"/>
                </a:solidFill>
                <a:latin typeface="Angsana New" pitchFamily="18" charset="-34"/>
                <a:cs typeface="Angsana New" pitchFamily="18" charset="-34"/>
              </a:rPr>
              <a:t>The main aim of environmental science is to achieve sustainable development. </a:t>
            </a:r>
            <a:r>
              <a:rPr lang="en-US" b="1" i="1" dirty="0" smtClean="0">
                <a:solidFill>
                  <a:srgbClr val="FF0000"/>
                </a:solidFill>
                <a:latin typeface="Angsana New" pitchFamily="18" charset="-34"/>
                <a:cs typeface="Angsana New" pitchFamily="18" charset="-34"/>
              </a:rPr>
              <a:t>As Mahatma Gandhi </a:t>
            </a:r>
            <a:r>
              <a:rPr lang="en-US" b="1" dirty="0" smtClean="0">
                <a:solidFill>
                  <a:schemeClr val="tx2"/>
                </a:solidFill>
                <a:latin typeface="Angsana New" pitchFamily="18" charset="-34"/>
                <a:cs typeface="Angsana New" pitchFamily="18" charset="-34"/>
              </a:rPr>
              <a:t>observed that </a:t>
            </a:r>
            <a:r>
              <a:rPr lang="en-US" b="1" i="1" dirty="0" smtClean="0">
                <a:solidFill>
                  <a:srgbClr val="FF0000"/>
                </a:solidFill>
                <a:latin typeface="Angsana New" pitchFamily="18" charset="-34"/>
                <a:cs typeface="Angsana New" pitchFamily="18" charset="-34"/>
              </a:rPr>
              <a:t>Nature is bountiful, but not unlimited. It has enough to fulfill human needs but It can not satisfy human greed. </a:t>
            </a:r>
          </a:p>
          <a:p>
            <a:r>
              <a:rPr lang="en-US" b="1" dirty="0" smtClean="0">
                <a:solidFill>
                  <a:schemeClr val="tx2"/>
                </a:solidFill>
                <a:latin typeface="Angsana New" pitchFamily="18" charset="-34"/>
                <a:cs typeface="Angsana New" pitchFamily="18" charset="-34"/>
              </a:rPr>
              <a:t>If we accept the concept of sustainable development, we must accept that approach to development which does not destroy, not degrade or deplete natural resources, but which conserve, maintain and upgrades them.</a:t>
            </a:r>
            <a:endParaRPr lang="en-US" b="1" dirty="0">
              <a:solidFill>
                <a:schemeClr val="tx2"/>
              </a:solidFill>
              <a:latin typeface="Angsana New" pitchFamily="18" charset="-34"/>
              <a:cs typeface="Angsana New" pitchFamily="18" charset="-3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248400"/>
          </a:xfrm>
        </p:spPr>
        <p:txBody>
          <a:bodyPr/>
          <a:lstStyle/>
          <a:p>
            <a:r>
              <a:rPr lang="en-US" sz="4000" b="1" dirty="0" smtClean="0">
                <a:solidFill>
                  <a:schemeClr val="accent3">
                    <a:lumMod val="50000"/>
                  </a:schemeClr>
                </a:solidFill>
                <a:latin typeface="Angsana New" pitchFamily="18" charset="-34"/>
                <a:cs typeface="Angsana New" pitchFamily="18" charset="-34"/>
              </a:rPr>
              <a:t>2) Conserve life supporting system: </a:t>
            </a:r>
            <a:r>
              <a:rPr lang="en-US" b="1" dirty="0" smtClean="0">
                <a:solidFill>
                  <a:schemeClr val="tx2"/>
                </a:solidFill>
                <a:latin typeface="Angsana New" pitchFamily="18" charset="-34"/>
                <a:cs typeface="Angsana New" pitchFamily="18" charset="-34"/>
              </a:rPr>
              <a:t>After two or three decades of hectic development, wisdom has started drawing on humanity that mindless pursuit of material prosperity is not the way to happiness.</a:t>
            </a:r>
          </a:p>
          <a:p>
            <a:r>
              <a:rPr lang="en-US" b="1" dirty="0" smtClean="0">
                <a:solidFill>
                  <a:schemeClr val="tx2"/>
                </a:solidFill>
                <a:latin typeface="Angsana New" pitchFamily="18" charset="-34"/>
                <a:cs typeface="Angsana New" pitchFamily="18" charset="-34"/>
              </a:rPr>
              <a:t>Wealth does not necessarily lead to welfare. Moreover, development for short term gains can have dangerous consequences in terms of destroying, depleting or degrading environment.</a:t>
            </a:r>
          </a:p>
          <a:p>
            <a:r>
              <a:rPr lang="en-US" b="1" dirty="0" smtClean="0">
                <a:solidFill>
                  <a:schemeClr val="tx2"/>
                </a:solidFill>
                <a:latin typeface="Angsana New" pitchFamily="18" charset="-34"/>
                <a:cs typeface="Angsana New" pitchFamily="18" charset="-34"/>
              </a:rPr>
              <a:t>This can threaten the “life supporting system” of nature on which the entire development is based.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lnSpcReduction="10000"/>
          </a:bodyPr>
          <a:lstStyle/>
          <a:p>
            <a:r>
              <a:rPr lang="en-US" b="1" dirty="0" smtClean="0">
                <a:solidFill>
                  <a:schemeClr val="accent3">
                    <a:lumMod val="50000"/>
                  </a:schemeClr>
                </a:solidFill>
                <a:latin typeface="Angsana New" pitchFamily="18" charset="-34"/>
                <a:cs typeface="Angsana New" pitchFamily="18" charset="-34"/>
              </a:rPr>
              <a:t>3) Human system- Part of eco-system</a:t>
            </a:r>
          </a:p>
          <a:p>
            <a:r>
              <a:rPr lang="en-US" b="1" dirty="0" smtClean="0">
                <a:solidFill>
                  <a:schemeClr val="accent3">
                    <a:lumMod val="50000"/>
                  </a:schemeClr>
                </a:solidFill>
                <a:latin typeface="Angsana New" pitchFamily="18" charset="-34"/>
                <a:cs typeface="Angsana New" pitchFamily="18" charset="-34"/>
              </a:rPr>
              <a:t>4) Control Pressure of population</a:t>
            </a:r>
          </a:p>
          <a:p>
            <a:r>
              <a:rPr lang="en-US" b="1" dirty="0" smtClean="0">
                <a:solidFill>
                  <a:schemeClr val="accent3">
                    <a:lumMod val="50000"/>
                  </a:schemeClr>
                </a:solidFill>
                <a:latin typeface="Angsana New" pitchFamily="18" charset="-34"/>
                <a:cs typeface="Angsana New" pitchFamily="18" charset="-34"/>
              </a:rPr>
              <a:t>5) Achievement of Environmental Security and Stability: </a:t>
            </a:r>
            <a:r>
              <a:rPr lang="en-US" dirty="0" smtClean="0">
                <a:solidFill>
                  <a:schemeClr val="tx2"/>
                </a:solidFill>
                <a:latin typeface="Angsana New" pitchFamily="18" charset="-34"/>
                <a:cs typeface="Angsana New" pitchFamily="18" charset="-34"/>
              </a:rPr>
              <a:t>The role of environmental science is to achieve environmental security and stability. While harnessing natural resources with the help of modern technology for meeting these needs, we have to take great care that our development plans are consistent with environmental security and stability.</a:t>
            </a:r>
          </a:p>
          <a:p>
            <a:r>
              <a:rPr lang="en-US" b="1" dirty="0" smtClean="0">
                <a:solidFill>
                  <a:schemeClr val="accent3">
                    <a:lumMod val="50000"/>
                  </a:schemeClr>
                </a:solidFill>
                <a:latin typeface="Angsana New" pitchFamily="18" charset="-34"/>
                <a:cs typeface="Angsana New" pitchFamily="18" charset="-34"/>
              </a:rPr>
              <a:t>6) Conservation of forest Resources</a:t>
            </a:r>
          </a:p>
          <a:p>
            <a:r>
              <a:rPr lang="en-US" b="1" dirty="0" smtClean="0">
                <a:solidFill>
                  <a:schemeClr val="accent3">
                    <a:lumMod val="50000"/>
                  </a:schemeClr>
                </a:solidFill>
                <a:latin typeface="Angsana New" pitchFamily="18" charset="-34"/>
                <a:cs typeface="Angsana New" pitchFamily="18" charset="-34"/>
              </a:rPr>
              <a:t>7) Conserve biomass</a:t>
            </a:r>
          </a:p>
          <a:p>
            <a:r>
              <a:rPr lang="en-US" b="1" dirty="0" smtClean="0">
                <a:solidFill>
                  <a:schemeClr val="accent3">
                    <a:lumMod val="50000"/>
                  </a:schemeClr>
                </a:solidFill>
                <a:latin typeface="Angsana New" pitchFamily="18" charset="-34"/>
                <a:cs typeface="Angsana New" pitchFamily="18" charset="-34"/>
              </a:rPr>
              <a:t>8) Grazing Lands</a:t>
            </a:r>
          </a:p>
          <a:p>
            <a:r>
              <a:rPr lang="en-US" b="1" dirty="0" smtClean="0">
                <a:solidFill>
                  <a:schemeClr val="accent3">
                    <a:lumMod val="50000"/>
                  </a:schemeClr>
                </a:solidFill>
                <a:latin typeface="Angsana New" pitchFamily="18" charset="-34"/>
                <a:cs typeface="Angsana New" pitchFamily="18" charset="-34"/>
              </a:rPr>
              <a:t>9) Conservation of water resources</a:t>
            </a:r>
            <a:endParaRPr lang="en-US" b="1" dirty="0">
              <a:solidFill>
                <a:schemeClr val="accent3">
                  <a:lumMod val="50000"/>
                </a:schemeClr>
              </a:solidFill>
              <a:latin typeface="Angsana New" pitchFamily="18" charset="-34"/>
              <a:cs typeface="Angsana New" pitchFamily="18" charset="-3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172200"/>
          </a:xfrm>
        </p:spPr>
        <p:txBody>
          <a:bodyPr>
            <a:normAutofit fontScale="92500" lnSpcReduction="20000"/>
          </a:bodyPr>
          <a:lstStyle/>
          <a:p>
            <a:r>
              <a:rPr lang="en-US" sz="3500" b="1" dirty="0" smtClean="0">
                <a:solidFill>
                  <a:schemeClr val="accent3">
                    <a:lumMod val="50000"/>
                  </a:schemeClr>
                </a:solidFill>
                <a:latin typeface="Angsana New" pitchFamily="18" charset="-34"/>
                <a:cs typeface="Angsana New" pitchFamily="18" charset="-34"/>
              </a:rPr>
              <a:t>10) Environmental Impact Assessment: </a:t>
            </a:r>
            <a:r>
              <a:rPr lang="en-US" b="1" dirty="0" smtClean="0">
                <a:solidFill>
                  <a:schemeClr val="tx2"/>
                </a:solidFill>
                <a:latin typeface="Angsana New" pitchFamily="18" charset="-34"/>
                <a:cs typeface="Angsana New" pitchFamily="18" charset="-34"/>
              </a:rPr>
              <a:t>For every project it is necessary to consider not only the benefit- cost ratio as in the past, but also the environmental impact assessment.</a:t>
            </a:r>
          </a:p>
          <a:p>
            <a:r>
              <a:rPr lang="en-US" sz="3500" b="1" dirty="0" smtClean="0">
                <a:solidFill>
                  <a:schemeClr val="accent3">
                    <a:lumMod val="50000"/>
                  </a:schemeClr>
                </a:solidFill>
                <a:latin typeface="Angsana New" pitchFamily="18" charset="-34"/>
                <a:cs typeface="Angsana New" pitchFamily="18" charset="-34"/>
              </a:rPr>
              <a:t>11) Appropriate Technology: </a:t>
            </a:r>
            <a:r>
              <a:rPr lang="en-US" b="1" dirty="0" smtClean="0">
                <a:solidFill>
                  <a:schemeClr val="tx2"/>
                </a:solidFill>
                <a:latin typeface="Angsana New" pitchFamily="18" charset="-34"/>
                <a:cs typeface="Angsana New" pitchFamily="18" charset="-34"/>
              </a:rPr>
              <a:t>It is necessary conserve the natural resources. A number of technologies that are needed for forest, water and soil conservation and containing the impact of industrialization and urbanization on environment.</a:t>
            </a:r>
          </a:p>
          <a:p>
            <a:r>
              <a:rPr lang="en-US" sz="3500" b="1" dirty="0" smtClean="0">
                <a:solidFill>
                  <a:schemeClr val="accent3">
                    <a:lumMod val="50000"/>
                  </a:schemeClr>
                </a:solidFill>
                <a:latin typeface="Angsana New" pitchFamily="18" charset="-34"/>
                <a:cs typeface="Angsana New" pitchFamily="18" charset="-34"/>
              </a:rPr>
              <a:t>12) Non-conventional sources of energy: </a:t>
            </a:r>
            <a:r>
              <a:rPr lang="en-US" b="1" dirty="0" smtClean="0">
                <a:solidFill>
                  <a:schemeClr val="tx2"/>
                </a:solidFill>
                <a:latin typeface="Angsana New" pitchFamily="18" charset="-34"/>
                <a:cs typeface="Angsana New" pitchFamily="18" charset="-34"/>
              </a:rPr>
              <a:t>All development is based on energy. Conventional sources of energy like fossil fuels such as coal, gas, oil, are non-renewable. It is, therefore, necessary to develop technology for generating non-conventional source for energy generations such as solar energy, wind power, tidal energy, etc.</a:t>
            </a:r>
          </a:p>
          <a:p>
            <a:r>
              <a:rPr lang="en-US" b="1" dirty="0" smtClean="0">
                <a:solidFill>
                  <a:schemeClr val="tx2"/>
                </a:solidFill>
                <a:latin typeface="Angsana New" pitchFamily="18" charset="-34"/>
                <a:cs typeface="Angsana New" pitchFamily="18" charset="-34"/>
              </a:rPr>
              <a:t>Smokeless </a:t>
            </a:r>
            <a:r>
              <a:rPr lang="en-US" b="1" dirty="0" err="1" smtClean="0">
                <a:solidFill>
                  <a:schemeClr val="tx2"/>
                </a:solidFill>
                <a:latin typeface="Angsana New" pitchFamily="18" charset="-34"/>
                <a:cs typeface="Angsana New" pitchFamily="18" charset="-34"/>
              </a:rPr>
              <a:t>chulah</a:t>
            </a:r>
            <a:r>
              <a:rPr lang="en-US" b="1" dirty="0" smtClean="0">
                <a:solidFill>
                  <a:schemeClr val="tx2"/>
                </a:solidFill>
                <a:latin typeface="Angsana New" pitchFamily="18" charset="-34"/>
                <a:cs typeface="Angsana New" pitchFamily="18" charset="-34"/>
              </a:rPr>
              <a:t> can also save energy by increasing fuel efficiency and improve environment.</a:t>
            </a:r>
            <a:endParaRPr lang="en-US" b="1" dirty="0">
              <a:solidFill>
                <a:schemeClr val="tx2"/>
              </a:solidFill>
              <a:latin typeface="Angsana New" pitchFamily="18" charset="-34"/>
              <a:cs typeface="Angsana New" pitchFamily="18" charset="-3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1106</Words>
  <Application>Microsoft Office PowerPoint</Application>
  <PresentationFormat>On-screen Show (4:3)</PresentationFormat>
  <Paragraphs>47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DEFINITION OF ENVIRONMENT</vt:lpstr>
      <vt:lpstr>Definition of Ecology and Ecosystem</vt:lpstr>
      <vt:lpstr>Environmental Segments</vt:lpstr>
      <vt:lpstr>Environmental Science as Multidisciplinary Science</vt:lpstr>
      <vt:lpstr>Scope and Importance</vt:lpstr>
      <vt:lpstr>Slide 7</vt:lpstr>
      <vt:lpstr>Slide 8</vt:lpstr>
      <vt:lpstr>Slide 9</vt:lpstr>
      <vt:lpstr>Environmental conservation</vt:lpstr>
      <vt:lpstr>CONTINUED</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dc:creator>
  <cp:lastModifiedBy>Tech</cp:lastModifiedBy>
  <cp:revision>26</cp:revision>
  <dcterms:created xsi:type="dcterms:W3CDTF">2020-01-20T09:36:30Z</dcterms:created>
  <dcterms:modified xsi:type="dcterms:W3CDTF">2020-01-21T10:18:37Z</dcterms:modified>
</cp:coreProperties>
</file>